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udio/m4a" Extension="m4a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 Bold" charset="1" panose="00000800000000000000"/>
      <p:regular r:id="rId15"/>
    </p:embeddedFont>
    <p:embeddedFont>
      <p:font typeface="Open Sauce Light" charset="1" panose="00000400000000000000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Open Sauce" charset="1" panose="000005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Hp_yjK74.mp4>
</file>

<file path=ppt/media/aAGHqJUy874.m4a>
</file>

<file path=ppt/media/image1.png>
</file>

<file path=ppt/media/image10.svg>
</file>

<file path=ppt/media/image11.jpeg>
</file>

<file path=ppt/media/image12.svg>
</file>

<file path=ppt/media/image2.png>
</file>

<file path=ppt/media/image3.jpe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svg" Type="http://schemas.openxmlformats.org/officeDocument/2006/relationships/image"/><Relationship Id="rId4" Target="../media/aAGHqJUy874.m4a" Type="http://schemas.microsoft.com/office/2007/relationships/media"/><Relationship Id="rId5" Target="../media/aAGHqJUy874.m4a" Type="http://schemas.openxmlformats.org/officeDocument/2006/relationships/audio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VAGHp_yjK74.mp4" Type="http://schemas.openxmlformats.org/officeDocument/2006/relationships/video"/><Relationship Id="rId4" Target="../media/VAGHp_yjK74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66082" y="9505950"/>
            <a:ext cx="20235082" cy="2628900"/>
            <a:chOff x="0" y="0"/>
            <a:chExt cx="5329404" cy="6923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329404" cy="692385"/>
            </a:xfrm>
            <a:custGeom>
              <a:avLst/>
              <a:gdLst/>
              <a:ahLst/>
              <a:cxnLst/>
              <a:rect r="r" b="b" t="t" l="l"/>
              <a:pathLst>
                <a:path h="692385" w="5329404">
                  <a:moveTo>
                    <a:pt x="0" y="0"/>
                  </a:moveTo>
                  <a:lnTo>
                    <a:pt x="5329404" y="0"/>
                  </a:lnTo>
                  <a:lnTo>
                    <a:pt x="5329404" y="692385"/>
                  </a:lnTo>
                  <a:lnTo>
                    <a:pt x="0" y="692385"/>
                  </a:lnTo>
                  <a:close/>
                </a:path>
              </a:pathLst>
            </a:custGeom>
            <a:solidFill>
              <a:srgbClr val="80624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5329404" cy="7400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184130" y="0"/>
            <a:ext cx="8484870" cy="9505950"/>
            <a:chOff x="0" y="0"/>
            <a:chExt cx="1314528" cy="147272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14528" cy="1472720"/>
            </a:xfrm>
            <a:custGeom>
              <a:avLst/>
              <a:gdLst/>
              <a:ahLst/>
              <a:cxnLst/>
              <a:rect r="r" b="b" t="t" l="l"/>
              <a:pathLst>
                <a:path h="1472720" w="1314528">
                  <a:moveTo>
                    <a:pt x="0" y="0"/>
                  </a:moveTo>
                  <a:lnTo>
                    <a:pt x="1314528" y="0"/>
                  </a:lnTo>
                  <a:lnTo>
                    <a:pt x="1314528" y="1472720"/>
                  </a:lnTo>
                  <a:lnTo>
                    <a:pt x="0" y="1472720"/>
                  </a:lnTo>
                  <a:close/>
                </a:path>
              </a:pathLst>
            </a:custGeom>
            <a:blipFill>
              <a:blip r:embed="rId2"/>
              <a:stretch>
                <a:fillRect l="-49497" t="0" r="-49497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59498" y="2527715"/>
            <a:ext cx="8942839" cy="3336515"/>
            <a:chOff x="0" y="0"/>
            <a:chExt cx="11923786" cy="444868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9525"/>
              <a:ext cx="11923786" cy="32046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6382"/>
                </a:lnSpc>
              </a:pPr>
              <a:r>
                <a:rPr lang="en-US" sz="5319">
                  <a:solidFill>
                    <a:srgbClr val="13110F"/>
                  </a:solidFill>
                  <a:latin typeface="Open Sauce Bold"/>
                </a:rPr>
                <a:t>Automated Resume Filtering Using Machine Learning and NLP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718082"/>
              <a:ext cx="11923786" cy="7306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579"/>
                </a:lnSpc>
                <a:spcBef>
                  <a:spcPct val="0"/>
                </a:spcBef>
              </a:pPr>
              <a:r>
                <a:rPr lang="en-US" sz="3270">
                  <a:solidFill>
                    <a:srgbClr val="13110F"/>
                  </a:solidFill>
                  <a:latin typeface="Open Sauce Light"/>
                </a:rPr>
                <a:t>AI Internship Project at Mentorness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086964" y="7359656"/>
            <a:ext cx="952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6530168" y="7873371"/>
            <a:ext cx="3072170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13110F"/>
                </a:solidFill>
                <a:latin typeface="Canva Sans"/>
              </a:rPr>
              <a:t>NIDHI  SHETTY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3110F"/>
                </a:solidFill>
                <a:latin typeface="Canva Sans"/>
              </a:rPr>
              <a:t>09-06-2024</a:t>
            </a:r>
          </a:p>
        </p:txBody>
      </p:sp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629650" y="4629150"/>
            <a:ext cx="1028700" cy="1028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cmd cmd="playFrom(0.0)">
              <p:cBhvr>
                <p:cTn/>
                <p:tgtEl>
                  <p:spTgt spid="12"/>
                </p:tgtEl>
              </p:cBhvr>
            </p:cmd>
            <p:audio>
              <p:cMediaNode vol="100000" showWhenStopped="false">
                <p:cTn/>
                <p:tgtEl>
                  <p:spTgt spid="12"/>
                </p:tgtEl>
              </p:cMediaNode>
            </p:audio>
          </p:childTnLst>
        </p:cTn>
      </p:par>
    </p:tnLst>
  </p:timing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237875" cy="10287000"/>
            <a:chOff x="0" y="0"/>
            <a:chExt cx="812800" cy="134040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340404"/>
            </a:xfrm>
            <a:custGeom>
              <a:avLst/>
              <a:gdLst/>
              <a:ahLst/>
              <a:cxnLst/>
              <a:rect r="r" b="b" t="t" l="l"/>
              <a:pathLst>
                <a:path h="134040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40404"/>
                  </a:lnTo>
                  <a:lnTo>
                    <a:pt x="0" y="1340404"/>
                  </a:lnTo>
                  <a:close/>
                </a:path>
              </a:pathLst>
            </a:custGeom>
            <a:blipFill>
              <a:blip r:embed="rId2"/>
              <a:stretch>
                <a:fillRect l="-67543" t="0" r="-67543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8808177" y="1287102"/>
            <a:ext cx="7106954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280"/>
              </a:lnSpc>
            </a:pPr>
            <a:r>
              <a:rPr lang="en-US" sz="6900">
                <a:solidFill>
                  <a:srgbClr val="13110F"/>
                </a:solidFill>
                <a:latin typeface="Open Sauce Bold"/>
              </a:rPr>
              <a:t>INTRODUCTION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81811" y="3775328"/>
            <a:ext cx="12206189" cy="41396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721753" indent="-360877" lvl="1">
              <a:lnSpc>
                <a:spcPts val="4680"/>
              </a:lnSpc>
              <a:buFont typeface="Arial"/>
              <a:buChar char="•"/>
            </a:pPr>
            <a:r>
              <a:rPr lang="en-US" sz="3342">
                <a:solidFill>
                  <a:srgbClr val="13110F"/>
                </a:solidFill>
                <a:latin typeface="Canva Sans Bold"/>
              </a:rPr>
              <a:t>Tra</a:t>
            </a:r>
            <a:r>
              <a:rPr lang="en-US" sz="3342">
                <a:solidFill>
                  <a:srgbClr val="13110F"/>
                </a:solidFill>
                <a:latin typeface="Canva Sans Bold"/>
              </a:rPr>
              <a:t>ditional resume screening is time-consuming and prone to human error.</a:t>
            </a:r>
          </a:p>
          <a:p>
            <a:pPr algn="ctr">
              <a:lnSpc>
                <a:spcPts val="4680"/>
              </a:lnSpc>
            </a:pPr>
          </a:p>
          <a:p>
            <a:pPr algn="ctr" marL="721753" indent="-360877" lvl="1">
              <a:lnSpc>
                <a:spcPts val="4680"/>
              </a:lnSpc>
              <a:buFont typeface="Arial"/>
              <a:buChar char="•"/>
            </a:pPr>
            <a:r>
              <a:rPr lang="en-US" sz="3342">
                <a:solidFill>
                  <a:srgbClr val="13110F"/>
                </a:solidFill>
                <a:latin typeface="Canva Sans Bold"/>
              </a:rPr>
              <a:t>Objective: Develop an automated system for filtering and ranking resumes based on job descriptions using ML and NLP.</a:t>
            </a:r>
          </a:p>
          <a:p>
            <a:pPr algn="ctr">
              <a:lnSpc>
                <a:spcPts val="4680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546068" y="0"/>
            <a:ext cx="6741932" cy="10287000"/>
            <a:chOff x="0" y="0"/>
            <a:chExt cx="1044502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44502" cy="1593725"/>
            </a:xfrm>
            <a:custGeom>
              <a:avLst/>
              <a:gdLst/>
              <a:ahLst/>
              <a:cxnLst/>
              <a:rect r="r" b="b" t="t" l="l"/>
              <a:pathLst>
                <a:path h="1593725" w="1044502">
                  <a:moveTo>
                    <a:pt x="26411" y="0"/>
                  </a:moveTo>
                  <a:lnTo>
                    <a:pt x="1018090" y="0"/>
                  </a:lnTo>
                  <a:cubicBezTo>
                    <a:pt x="1025095" y="0"/>
                    <a:pt x="1031813" y="2783"/>
                    <a:pt x="1036766" y="7736"/>
                  </a:cubicBezTo>
                  <a:cubicBezTo>
                    <a:pt x="1041719" y="12689"/>
                    <a:pt x="1044502" y="19407"/>
                    <a:pt x="1044502" y="26411"/>
                  </a:cubicBezTo>
                  <a:lnTo>
                    <a:pt x="1044502" y="1567314"/>
                  </a:lnTo>
                  <a:cubicBezTo>
                    <a:pt x="1044502" y="1574319"/>
                    <a:pt x="1041719" y="1581037"/>
                    <a:pt x="1036766" y="1585990"/>
                  </a:cubicBezTo>
                  <a:cubicBezTo>
                    <a:pt x="1031813" y="1590943"/>
                    <a:pt x="1025095" y="1593725"/>
                    <a:pt x="1018090" y="1593725"/>
                  </a:cubicBezTo>
                  <a:lnTo>
                    <a:pt x="26411" y="1593725"/>
                  </a:lnTo>
                  <a:cubicBezTo>
                    <a:pt x="11825" y="1593725"/>
                    <a:pt x="0" y="1581901"/>
                    <a:pt x="0" y="1567314"/>
                  </a:cubicBezTo>
                  <a:lnTo>
                    <a:pt x="0" y="26411"/>
                  </a:lnTo>
                  <a:cubicBezTo>
                    <a:pt x="0" y="11825"/>
                    <a:pt x="11825" y="0"/>
                    <a:pt x="26411" y="0"/>
                  </a:cubicBezTo>
                  <a:close/>
                </a:path>
              </a:pathLst>
            </a:custGeom>
            <a:blipFill>
              <a:blip r:embed="rId2"/>
              <a:stretch>
                <a:fillRect l="-26291" t="0" r="-26291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802130"/>
            <a:ext cx="9056146" cy="6304130"/>
            <a:chOff x="0" y="0"/>
            <a:chExt cx="12074861" cy="840550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2074861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7200"/>
                </a:lnSpc>
              </a:pPr>
              <a:r>
                <a:rPr lang="en-US" sz="6000">
                  <a:solidFill>
                    <a:srgbClr val="13110F"/>
                  </a:solidFill>
                  <a:latin typeface="Open Sauce Bold"/>
                </a:rPr>
                <a:t>PROBLEM STATEMENT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60586"/>
              <a:ext cx="12074861" cy="63449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842005" indent="-421003" lvl="1">
                <a:lnSpc>
                  <a:spcPts val="54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899">
                  <a:solidFill>
                    <a:srgbClr val="13110F"/>
                  </a:solidFill>
                  <a:latin typeface="Open Sauce Light"/>
                </a:rPr>
                <a:t>M</a:t>
              </a:r>
              <a:r>
                <a:rPr lang="en-US" sz="3899">
                  <a:solidFill>
                    <a:srgbClr val="13110F"/>
                  </a:solidFill>
                  <a:latin typeface="Open Sauce Light"/>
                </a:rPr>
                <a:t>anually reviewing resumes is inefficient and inconsistent.</a:t>
              </a:r>
            </a:p>
            <a:p>
              <a:pPr algn="l">
                <a:lnSpc>
                  <a:spcPts val="5459"/>
                </a:lnSpc>
                <a:spcBef>
                  <a:spcPct val="0"/>
                </a:spcBef>
              </a:pPr>
            </a:p>
            <a:p>
              <a:pPr algn="l" marL="842005" indent="-421003" lvl="1">
                <a:lnSpc>
                  <a:spcPts val="54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899">
                  <a:solidFill>
                    <a:srgbClr val="13110F"/>
                  </a:solidFill>
                  <a:latin typeface="Open Sauce Light"/>
                </a:rPr>
                <a:t>Need for a solution that can quickly and accurately filter resumes.</a:t>
              </a:r>
            </a:p>
            <a:p>
              <a:pPr algn="l" marL="0" indent="0" lvl="0">
                <a:lnSpc>
                  <a:spcPts val="54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77944" y="4292749"/>
            <a:ext cx="5555119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660"/>
              </a:lnSpc>
            </a:pPr>
            <a:r>
              <a:rPr lang="en-US" sz="5550">
                <a:solidFill>
                  <a:srgbClr val="13110F"/>
                </a:solidFill>
                <a:latin typeface="Open Sauce Bold"/>
              </a:rPr>
              <a:t>KEY FEATURES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10800000">
            <a:off x="1417103" y="7848600"/>
            <a:ext cx="2438400" cy="2438400"/>
          </a:xfrm>
          <a:custGeom>
            <a:avLst/>
            <a:gdLst/>
            <a:ahLst/>
            <a:cxnLst/>
            <a:rect r="r" b="b" t="t" l="l"/>
            <a:pathLst>
              <a:path h="2438400" w="2438400">
                <a:moveTo>
                  <a:pt x="0" y="0"/>
                </a:moveTo>
                <a:lnTo>
                  <a:pt x="2438400" y="0"/>
                </a:lnTo>
                <a:lnTo>
                  <a:pt x="2438400" y="2438400"/>
                </a:lnTo>
                <a:lnTo>
                  <a:pt x="0" y="24384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777527" y="962025"/>
            <a:ext cx="9481773" cy="86750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Bold"/>
              </a:rPr>
              <a:t>Aut</a:t>
            </a:r>
            <a:r>
              <a:rPr lang="en-US" sz="3089">
                <a:solidFill>
                  <a:srgbClr val="13110F"/>
                </a:solidFill>
                <a:latin typeface="Open Sauce Bold"/>
              </a:rPr>
              <a:t>omated Database Search: </a:t>
            </a:r>
          </a:p>
          <a:p>
            <a:pPr algn="just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Light"/>
              </a:rPr>
              <a:t>Identifies resumes matching job descriptions.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Bold"/>
              </a:rPr>
              <a:t>Intelligent Scoring Mechanism: 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Light"/>
              </a:rPr>
              <a:t>Ranks resumes based on relevance.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Bold"/>
              </a:rPr>
              <a:t>Efficiency: 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Light"/>
              </a:rPr>
              <a:t>Reduces manual effort required to review resumes.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Bold"/>
              </a:rPr>
              <a:t>Manual Verification: 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Light"/>
              </a:rPr>
              <a:t>Allows final stage manual review.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Bold"/>
              </a:rPr>
              <a:t>Advanced ML and NLP: 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  <a:r>
              <a:rPr lang="en-US" sz="3089">
                <a:solidFill>
                  <a:srgbClr val="13110F"/>
                </a:solidFill>
                <a:latin typeface="Open Sauce Light"/>
              </a:rPr>
              <a:t>Uses TF-IDF vectorization and cosine similarity.</a:t>
            </a:r>
          </a:p>
          <a:p>
            <a:pPr algn="ctr">
              <a:lnSpc>
                <a:spcPts val="432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899565" y="0"/>
            <a:ext cx="6388435" cy="10287000"/>
            <a:chOff x="0" y="0"/>
            <a:chExt cx="989736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89736" cy="1593725"/>
            </a:xfrm>
            <a:custGeom>
              <a:avLst/>
              <a:gdLst/>
              <a:ahLst/>
              <a:cxnLst/>
              <a:rect r="r" b="b" t="t" l="l"/>
              <a:pathLst>
                <a:path h="1593725" w="989736">
                  <a:moveTo>
                    <a:pt x="0" y="0"/>
                  </a:moveTo>
                  <a:lnTo>
                    <a:pt x="989736" y="0"/>
                  </a:lnTo>
                  <a:lnTo>
                    <a:pt x="98973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70769" t="0" r="-70769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385790" y="2067407"/>
            <a:ext cx="9446973" cy="7944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2027" indent="-441013" lvl="1">
              <a:lnSpc>
                <a:spcPts val="5719"/>
              </a:lnSpc>
              <a:buFont typeface="Arial"/>
              <a:buChar char="•"/>
            </a:pPr>
            <a:r>
              <a:rPr lang="en-US" sz="4085">
                <a:solidFill>
                  <a:srgbClr val="13110F"/>
                </a:solidFill>
                <a:latin typeface="Open Sauce Light"/>
              </a:rPr>
              <a:t>TF-IDF V</a:t>
            </a:r>
            <a:r>
              <a:rPr lang="en-US" sz="4085">
                <a:solidFill>
                  <a:srgbClr val="13110F"/>
                </a:solidFill>
                <a:latin typeface="Open Sauce Light"/>
              </a:rPr>
              <a:t>ectorization: Converts text to numerical features.</a:t>
            </a:r>
          </a:p>
          <a:p>
            <a:pPr algn="l">
              <a:lnSpc>
                <a:spcPts val="5719"/>
              </a:lnSpc>
            </a:pPr>
          </a:p>
          <a:p>
            <a:pPr algn="l" marL="882027" indent="-441013" lvl="1">
              <a:lnSpc>
                <a:spcPts val="5719"/>
              </a:lnSpc>
              <a:buFont typeface="Arial"/>
              <a:buChar char="•"/>
            </a:pPr>
            <a:r>
              <a:rPr lang="en-US" sz="4085">
                <a:solidFill>
                  <a:srgbClr val="13110F"/>
                </a:solidFill>
                <a:latin typeface="Open Sauce Light"/>
              </a:rPr>
              <a:t>Cosine Similarity: Measures similarity between job descriptions and resumes.</a:t>
            </a:r>
          </a:p>
          <a:p>
            <a:pPr algn="l">
              <a:lnSpc>
                <a:spcPts val="5719"/>
              </a:lnSpc>
            </a:pPr>
          </a:p>
          <a:p>
            <a:pPr algn="l" marL="882027" indent="-441013" lvl="1">
              <a:lnSpc>
                <a:spcPts val="5719"/>
              </a:lnSpc>
              <a:buFont typeface="Arial"/>
              <a:buChar char="•"/>
            </a:pPr>
            <a:r>
              <a:rPr lang="en-US" sz="4085">
                <a:solidFill>
                  <a:srgbClr val="13110F"/>
                </a:solidFill>
                <a:latin typeface="Open Sauce Light"/>
              </a:rPr>
              <a:t>Natural Language Processing (NLP): Cleans and processes text data.</a:t>
            </a:r>
          </a:p>
          <a:p>
            <a:pPr algn="l" marL="0" indent="0" lvl="0">
              <a:lnSpc>
                <a:spcPts val="571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2289632" y="578571"/>
            <a:ext cx="7639288" cy="1078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20"/>
              </a:lnSpc>
            </a:pPr>
            <a:r>
              <a:rPr lang="en-US" sz="6300">
                <a:solidFill>
                  <a:srgbClr val="13110F"/>
                </a:solidFill>
                <a:latin typeface="Canva Sans Bold"/>
              </a:rPr>
              <a:t>TECHNIQUES USED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6524395" cy="10287000"/>
            <a:chOff x="0" y="0"/>
            <a:chExt cx="1010800" cy="1593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10800" cy="1593725"/>
            </a:xfrm>
            <a:custGeom>
              <a:avLst/>
              <a:gdLst/>
              <a:ahLst/>
              <a:cxnLst/>
              <a:rect r="r" b="b" t="t" l="l"/>
              <a:pathLst>
                <a:path h="1593725" w="1010800">
                  <a:moveTo>
                    <a:pt x="0" y="0"/>
                  </a:moveTo>
                  <a:lnTo>
                    <a:pt x="1010800" y="0"/>
                  </a:lnTo>
                  <a:lnTo>
                    <a:pt x="101080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68467" t="0" r="-6846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7342455" y="1421654"/>
            <a:ext cx="10502356" cy="8556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4383" indent="-352192" lvl="1">
              <a:lnSpc>
                <a:spcPts val="4567"/>
              </a:lnSpc>
              <a:buFont typeface="Arial"/>
              <a:buChar char="•"/>
            </a:pPr>
            <a:r>
              <a:rPr lang="en-US" sz="3262">
                <a:solidFill>
                  <a:srgbClr val="13110F"/>
                </a:solidFill>
                <a:latin typeface="Open Sauce Bold"/>
              </a:rPr>
              <a:t>Libraries and Setup: Importing required libraries.</a:t>
            </a:r>
          </a:p>
          <a:p>
            <a:pPr algn="l">
              <a:lnSpc>
                <a:spcPts val="4567"/>
              </a:lnSpc>
            </a:pPr>
          </a:p>
          <a:p>
            <a:pPr algn="l" marL="704383" indent="-352192" lvl="1">
              <a:lnSpc>
                <a:spcPts val="4567"/>
              </a:lnSpc>
              <a:buFont typeface="Arial"/>
              <a:buChar char="•"/>
            </a:pPr>
            <a:r>
              <a:rPr lang="en-US" sz="3262">
                <a:solidFill>
                  <a:srgbClr val="13110F"/>
                </a:solidFill>
                <a:latin typeface="Open Sauce Bold"/>
              </a:rPr>
              <a:t>Helper Functions: Extracting and cleaning text from PDFs.</a:t>
            </a:r>
          </a:p>
          <a:p>
            <a:pPr algn="l">
              <a:lnSpc>
                <a:spcPts val="4567"/>
              </a:lnSpc>
            </a:pPr>
          </a:p>
          <a:p>
            <a:pPr algn="l" marL="704383" indent="-352192" lvl="1">
              <a:lnSpc>
                <a:spcPts val="4567"/>
              </a:lnSpc>
              <a:buFont typeface="Arial"/>
              <a:buChar char="•"/>
            </a:pPr>
            <a:r>
              <a:rPr lang="en-US" sz="3262">
                <a:solidFill>
                  <a:srgbClr val="13110F"/>
                </a:solidFill>
                <a:latin typeface="Open Sauce Bold"/>
              </a:rPr>
              <a:t>Directory Paths: Setting up directories for job descriptions and resumes.</a:t>
            </a:r>
          </a:p>
          <a:p>
            <a:pPr algn="l">
              <a:lnSpc>
                <a:spcPts val="4567"/>
              </a:lnSpc>
            </a:pPr>
          </a:p>
          <a:p>
            <a:pPr algn="l" marL="704383" indent="-352192" lvl="1">
              <a:lnSpc>
                <a:spcPts val="4567"/>
              </a:lnSpc>
              <a:buFont typeface="Arial"/>
              <a:buChar char="•"/>
            </a:pPr>
            <a:r>
              <a:rPr lang="en-US" sz="3262">
                <a:solidFill>
                  <a:srgbClr val="13110F"/>
                </a:solidFill>
                <a:latin typeface="Open Sauce Bold"/>
              </a:rPr>
              <a:t>Text Extraction: Extracting and cleaning text from PDFs.</a:t>
            </a:r>
          </a:p>
          <a:p>
            <a:pPr algn="l">
              <a:lnSpc>
                <a:spcPts val="4567"/>
              </a:lnSpc>
            </a:pPr>
          </a:p>
          <a:p>
            <a:pPr algn="l" marL="704383" indent="-352192" lvl="1">
              <a:lnSpc>
                <a:spcPts val="4567"/>
              </a:lnSpc>
              <a:buFont typeface="Arial"/>
              <a:buChar char="•"/>
            </a:pPr>
            <a:r>
              <a:rPr lang="en-US" sz="3262">
                <a:solidFill>
                  <a:srgbClr val="13110F"/>
                </a:solidFill>
                <a:latin typeface="Open Sauce Bold"/>
              </a:rPr>
              <a:t>Matching Resumes: Computing similarity scores and ranking resumes.</a:t>
            </a:r>
          </a:p>
          <a:p>
            <a:pPr algn="l">
              <a:lnSpc>
                <a:spcPts val="4567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145768" y="250190"/>
            <a:ext cx="4895731" cy="778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40"/>
              </a:lnSpc>
            </a:pPr>
            <a:r>
              <a:rPr lang="en-US" sz="4600">
                <a:solidFill>
                  <a:srgbClr val="13110F"/>
                </a:solidFill>
                <a:latin typeface="Canva Sans Bold"/>
              </a:rPr>
              <a:t>CODE OVERVIEW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10420" t="0" r="10420" b="0"/>
          <a:stretch>
            <a:fillRect/>
          </a:stretch>
        </p:blipFill>
        <p:spPr>
          <a:xfrm flipH="false" flipV="false" rot="0">
            <a:off x="512547" y="2140836"/>
            <a:ext cx="17154560" cy="753877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867317" y="5375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512547" y="727872"/>
            <a:ext cx="640509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PERFORMANCE: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90039" y="1028700"/>
            <a:ext cx="543895" cy="413360"/>
          </a:xfrm>
          <a:custGeom>
            <a:avLst/>
            <a:gdLst/>
            <a:ahLst/>
            <a:cxnLst/>
            <a:rect r="r" b="b" t="t" l="l"/>
            <a:pathLst>
              <a:path h="413360" w="543895">
                <a:moveTo>
                  <a:pt x="0" y="0"/>
                </a:moveTo>
                <a:lnTo>
                  <a:pt x="543895" y="0"/>
                </a:lnTo>
                <a:lnTo>
                  <a:pt x="543895" y="413360"/>
                </a:lnTo>
                <a:lnTo>
                  <a:pt x="0" y="4133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6062131" cy="10287000"/>
            <a:chOff x="0" y="0"/>
            <a:chExt cx="939183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39183" cy="1593725"/>
            </a:xfrm>
            <a:custGeom>
              <a:avLst/>
              <a:gdLst/>
              <a:ahLst/>
              <a:cxnLst/>
              <a:rect r="r" b="b" t="t" l="l"/>
              <a:pathLst>
                <a:path h="1593725" w="939183">
                  <a:moveTo>
                    <a:pt x="0" y="0"/>
                  </a:moveTo>
                  <a:lnTo>
                    <a:pt x="939183" y="0"/>
                  </a:lnTo>
                  <a:lnTo>
                    <a:pt x="939183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4"/>
              <a:stretch>
                <a:fillRect l="-119692" t="0" r="-155577" b="-10573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433934" y="1838591"/>
            <a:ext cx="10097313" cy="8986473"/>
            <a:chOff x="0" y="0"/>
            <a:chExt cx="13463084" cy="11981964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0"/>
              <a:ext cx="13463084" cy="104303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110"/>
                </a:lnSpc>
                <a:spcBef>
                  <a:spcPct val="0"/>
                </a:spcBef>
              </a:pPr>
              <a:r>
                <a:rPr lang="en-US" sz="5078">
                  <a:solidFill>
                    <a:srgbClr val="13110F"/>
                  </a:solidFill>
                  <a:latin typeface="Open Sauce Bold"/>
                </a:rPr>
                <a:t>CON</a:t>
              </a:r>
              <a:r>
                <a:rPr lang="en-US" sz="5078">
                  <a:solidFill>
                    <a:srgbClr val="13110F"/>
                  </a:solidFill>
                  <a:latin typeface="Open Sauce Bold"/>
                </a:rPr>
                <a:t>CLUSION</a:t>
              </a:r>
            </a:p>
            <a:p>
              <a:pPr algn="l" marL="729501" indent="-364751" lvl="1">
                <a:lnSpc>
                  <a:spcPts val="473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378">
                  <a:solidFill>
                    <a:srgbClr val="13110F"/>
                  </a:solidFill>
                  <a:latin typeface="Open Sauce"/>
                </a:rPr>
                <a:t>SUCCESSFULLY DEVELOPED AN AUTOMATED SYSTEM FOR RESUME FILTERING.</a:t>
              </a:r>
            </a:p>
            <a:p>
              <a:pPr algn="l">
                <a:lnSpc>
                  <a:spcPts val="4730"/>
                </a:lnSpc>
                <a:spcBef>
                  <a:spcPct val="0"/>
                </a:spcBef>
              </a:pPr>
            </a:p>
            <a:p>
              <a:pPr algn="l" marL="729501" indent="-364751" lvl="1">
                <a:lnSpc>
                  <a:spcPts val="473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378">
                  <a:solidFill>
                    <a:srgbClr val="13110F"/>
                  </a:solidFill>
                  <a:latin typeface="Open Sauce"/>
                </a:rPr>
                <a:t>LEVERAGED MACHINE LEARNING AND NLP TO ENHANCE RECRUITMENT EFFICIENCY.</a:t>
              </a:r>
            </a:p>
            <a:p>
              <a:pPr algn="l">
                <a:lnSpc>
                  <a:spcPts val="4730"/>
                </a:lnSpc>
                <a:spcBef>
                  <a:spcPct val="0"/>
                </a:spcBef>
              </a:pPr>
            </a:p>
            <a:p>
              <a:pPr algn="l" marL="729501" indent="-364751" lvl="1">
                <a:lnSpc>
                  <a:spcPts val="473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3378">
                  <a:solidFill>
                    <a:srgbClr val="13110F"/>
                  </a:solidFill>
                  <a:latin typeface="Open Sauce"/>
                </a:rPr>
                <a:t>FUTURE IMPROVEMENTS COULD INCLUDE MORE SOPHISTICATED NLP TECHNIQUES AND A USER INTERFACE.</a:t>
              </a:r>
            </a:p>
            <a:p>
              <a:pPr algn="l" marL="0" indent="0" lvl="0">
                <a:lnSpc>
                  <a:spcPts val="7810"/>
                </a:lnSpc>
                <a:spcBef>
                  <a:spcPct val="0"/>
                </a:spcBef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1411940"/>
              <a:ext cx="13463084" cy="5700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4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6EEE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542419" y="4256701"/>
            <a:ext cx="720316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Canva Sans Bold"/>
              </a:rPr>
              <a:t>THANK YOU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DAGHkfMNzKU</dc:identifier>
  <dcterms:modified xsi:type="dcterms:W3CDTF">2011-08-01T06:04:30Z</dcterms:modified>
  <cp:revision>1</cp:revision>
  <dc:title>Green Doodles Presentation Template</dc:title>
</cp:coreProperties>
</file>

<file path=docProps/thumbnail.jpeg>
</file>